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0"/>
  </p:notesMasterIdLst>
  <p:sldIdLst>
    <p:sldId id="279" r:id="rId2"/>
    <p:sldId id="299" r:id="rId3"/>
    <p:sldId id="262" r:id="rId4"/>
    <p:sldId id="302" r:id="rId5"/>
    <p:sldId id="274" r:id="rId6"/>
    <p:sldId id="256" r:id="rId7"/>
    <p:sldId id="303" r:id="rId8"/>
    <p:sldId id="304" r:id="rId9"/>
    <p:sldId id="282" r:id="rId10"/>
    <p:sldId id="284" r:id="rId11"/>
    <p:sldId id="306" r:id="rId12"/>
    <p:sldId id="311" r:id="rId13"/>
    <p:sldId id="305" r:id="rId14"/>
    <p:sldId id="310" r:id="rId15"/>
    <p:sldId id="308" r:id="rId16"/>
    <p:sldId id="307" r:id="rId17"/>
    <p:sldId id="275" r:id="rId18"/>
    <p:sldId id="30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6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39" autoAdjust="0"/>
    <p:restoredTop sz="94660"/>
  </p:normalViewPr>
  <p:slideViewPr>
    <p:cSldViewPr>
      <p:cViewPr varScale="1">
        <p:scale>
          <a:sx n="90" d="100"/>
          <a:sy n="90" d="100"/>
        </p:scale>
        <p:origin x="-91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3D1E4-F768-465E-8328-F07019BF306E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9E5E8-172C-4303-8608-AAB2FD67C2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680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9E5E8-172C-4303-8608-AAB2FD67C2D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3189-DF0D-4119-AE45-418B95ADF39D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E95DF-EB05-4659-B394-793E00633D2E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33CB1-9C39-47D8-8C6B-6B60A57F6D43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2C25A-948F-4FE3-A676-AB5D3878E546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B574E-E90C-4451-93BD-5E4A9FC1018C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E5AC8-F5CB-4CB6-A271-DE5CDD3E657D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84267-E93E-4BC6-8B88-1444F9142084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D8B02-DDD8-4C4A-BE7E-A5193B78C354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2F83-6A14-48CB-B974-F985C1CBF47E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910C6-9F1F-4DFF-8FC7-584DCB00143E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698D-EA2A-4548-A4E5-EBC779F12D5D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21DD0A1-399A-4B6C-8833-0C992D5AEE0D}" type="datetime1">
              <a:rPr lang="ru-RU" smtClean="0"/>
              <a:pPr/>
              <a:t>22.02.2013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47A9BF-DAB9-4D67-A781-ECAC204E7DB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wipe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9750" cy="706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-29841" y="6525344"/>
            <a:ext cx="1289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класс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5343" y="1964115"/>
            <a:ext cx="5719063" cy="1569660"/>
          </a:xfrm>
          <a:prstGeom prst="rect">
            <a:avLst/>
          </a:prstGeom>
          <a:solidFill>
            <a:schemeClr val="accent2">
              <a:lumMod val="50000"/>
              <a:alpha val="61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6000" dirty="0" smtClean="0"/>
              <a:t>Антарктида</a:t>
            </a:r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8" y="575192"/>
            <a:ext cx="6156684" cy="628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4068"/>
            <a:ext cx="7920880" cy="668628"/>
          </a:xfrm>
          <a:prstGeom prst="rect">
            <a:avLst/>
          </a:prstGeom>
          <a:solidFill>
            <a:schemeClr val="lt1">
              <a:alpha val="94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Карта антарктической экспедиции Амундсена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18"/>
            <a:ext cx="9177062" cy="6833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951" y="332656"/>
            <a:ext cx="3672408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Роберт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Фолкон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Скотт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0244" name="Picture 4" descr="&amp;Rcy;&amp;ocy;&amp;bcy;&amp;iecy;&amp;rcy;&amp;tcy; &amp;Fcy;&amp;ocy;&amp;lcy;&amp;kcy;&amp;ocy;&amp;ncy; &amp;Scy;&amp;kcy;&amp;ocy;&amp;tcy;&amp;tcy; &amp;vcy; 1905 &amp;gcy;&amp;ocy;&amp;dcy;&amp;ucy;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3522" y="1196752"/>
            <a:ext cx="3437930" cy="37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7944" y="117693"/>
            <a:ext cx="4896544" cy="6740307"/>
          </a:xfrm>
          <a:prstGeom prst="rect">
            <a:avLst/>
          </a:prstGeom>
          <a:solidFill>
            <a:schemeClr val="lt1">
              <a:alpha val="68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Один из первооткрывателей Южного полюса, возглавивший две экспедиции в Антарктику: «</a:t>
            </a:r>
            <a:r>
              <a:rPr lang="ru-RU" sz="2400" dirty="0" err="1" smtClean="0"/>
              <a:t>Дискавери</a:t>
            </a:r>
            <a:r>
              <a:rPr lang="ru-RU" sz="2400" dirty="0" smtClean="0"/>
              <a:t>» (1901—1904) и «Терра Нова» (1912—1913). Во время второй </a:t>
            </a:r>
            <a:r>
              <a:rPr lang="ru-RU" sz="2400" dirty="0" err="1" smtClean="0"/>
              <a:t>экспедицииСкотт</a:t>
            </a:r>
            <a:r>
              <a:rPr lang="ru-RU" sz="2400" dirty="0" smtClean="0"/>
              <a:t> вместе </a:t>
            </a:r>
            <a:r>
              <a:rPr lang="ru-RU" sz="2400" dirty="0"/>
              <a:t>с ещё четырьмя участниками похода достиг Южного полюса 17 января 1912 года, но обнаружил, что их на несколько недель опередила норвежская экспедиция </a:t>
            </a:r>
            <a:r>
              <a:rPr lang="ru-RU" sz="2400" dirty="0" err="1"/>
              <a:t>Руаля</a:t>
            </a:r>
            <a:r>
              <a:rPr lang="ru-RU" sz="2400" dirty="0"/>
              <a:t> Амундсена.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Роберт </a:t>
            </a:r>
            <a:r>
              <a:rPr lang="ru-RU" sz="2400" dirty="0"/>
              <a:t>Скотт и его товарищи погибли на обратном пути от холода, голода и физического изнеможения.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102" y="5079931"/>
            <a:ext cx="3554813" cy="1754326"/>
          </a:xfrm>
          <a:prstGeom prst="rect">
            <a:avLst/>
          </a:prstGeom>
          <a:solidFill>
            <a:schemeClr val="accent2">
              <a:lumMod val="50000"/>
              <a:alpha val="49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endParaRPr lang="ru-RU" dirty="0"/>
          </a:p>
          <a:p>
            <a:pPr algn="just"/>
            <a:r>
              <a:rPr lang="ru-RU" dirty="0"/>
              <a:t>Роберт </a:t>
            </a:r>
            <a:r>
              <a:rPr lang="ru-RU" dirty="0" err="1"/>
              <a:t>Фолкон</a:t>
            </a:r>
            <a:r>
              <a:rPr lang="ru-RU" dirty="0"/>
              <a:t> Скотт (6 июня 1868, Плимут — </a:t>
            </a:r>
            <a:r>
              <a:rPr lang="ru-RU" dirty="0" err="1"/>
              <a:t>ок</a:t>
            </a:r>
            <a:r>
              <a:rPr lang="ru-RU" dirty="0"/>
              <a:t>. 29 марта 1912, Антарктида) — капитан королевского флота </a:t>
            </a:r>
            <a:r>
              <a:rPr lang="ru-RU" dirty="0" smtClean="0"/>
              <a:t>Великобритании.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24537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4" y="0"/>
            <a:ext cx="908209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8208912" cy="4536504"/>
          </a:xfrm>
          <a:solidFill>
            <a:schemeClr val="tx2">
              <a:lumMod val="25000"/>
              <a:alpha val="52000"/>
            </a:schemeClr>
          </a:solidFill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Вся поверхность материка покрыта крупнейшим в мире ледниковым покровом, толщина которого достигает 3-4 </a:t>
            </a:r>
            <a:r>
              <a:rPr lang="ru-RU" dirty="0" smtClean="0"/>
              <a:t>км.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Лишь малая часть всей </a:t>
            </a:r>
            <a:r>
              <a:rPr lang="ru-RU" dirty="0"/>
              <a:t>поверхности Антарктического материка </a:t>
            </a:r>
            <a:r>
              <a:rPr lang="ru-RU" dirty="0" smtClean="0"/>
              <a:t>свободна </a:t>
            </a:r>
            <a:r>
              <a:rPr lang="ru-RU" dirty="0"/>
              <a:t>от льда. </a:t>
            </a:r>
            <a:r>
              <a:rPr lang="ru-RU" dirty="0" smtClean="0"/>
              <a:t> 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Это </a:t>
            </a:r>
            <a:r>
              <a:rPr lang="ru-RU" dirty="0"/>
              <a:t>антарктические оазисы — голые скалы и участки побережий. </a:t>
            </a:r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Только  </a:t>
            </a:r>
            <a:r>
              <a:rPr lang="ru-RU" dirty="0"/>
              <a:t>в этих местах образуется бедный и тонкий слой почвы, успевает «зацепиться» растительность, есть насекомые и птицы.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87624" y="188640"/>
            <a:ext cx="6760890" cy="830997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Природа Антарктиды</a:t>
            </a:r>
          </a:p>
        </p:txBody>
      </p:sp>
    </p:spTree>
    <p:extLst>
      <p:ext uri="{BB962C8B-B14F-4D97-AF65-F5344CB8AC3E}">
        <p14:creationId xmlns:p14="http://schemas.microsoft.com/office/powerpoint/2010/main" val="20971249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9800" y="764704"/>
            <a:ext cx="8566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Антарктида не может похвастаться богатым растительным </a:t>
            </a:r>
            <a:r>
              <a:rPr lang="ru-RU" dirty="0"/>
              <a:t>миром. Бедность местной флоры связана с суровыми погодными условиями — вся Антарктида расположена в зоне антарктических пустынь. В основном растения можно найти на склонах гор, хорошо прогреваемых солнцем.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496763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Колобантус</a:t>
            </a:r>
            <a:r>
              <a:rPr lang="ru-RU" b="1" dirty="0" smtClean="0"/>
              <a:t> </a:t>
            </a:r>
            <a:r>
              <a:rPr lang="ru-RU" b="1" dirty="0" err="1" smtClean="0"/>
              <a:t>кито</a:t>
            </a:r>
            <a:r>
              <a:rPr lang="ru-RU" b="1" dirty="0" smtClean="0"/>
              <a:t> </a:t>
            </a:r>
            <a:r>
              <a:rPr lang="ru-RU" dirty="0" smtClean="0"/>
              <a:t>и </a:t>
            </a:r>
            <a:r>
              <a:rPr lang="ru-RU" b="1" dirty="0" smtClean="0"/>
              <a:t>Луговик  антарктический  </a:t>
            </a:r>
            <a:r>
              <a:rPr lang="ru-RU" dirty="0" smtClean="0"/>
              <a:t>- </a:t>
            </a:r>
            <a:r>
              <a:rPr lang="ru-RU" dirty="0"/>
              <a:t>единственные представители цветковых растений в </a:t>
            </a:r>
            <a:r>
              <a:rPr lang="ru-RU" dirty="0" smtClean="0"/>
              <a:t>Антарктиде - растут </a:t>
            </a:r>
            <a:r>
              <a:rPr lang="ru-RU" dirty="0"/>
              <a:t>прямо на </a:t>
            </a:r>
            <a:r>
              <a:rPr lang="ru-RU" dirty="0" smtClean="0"/>
              <a:t>скалах.  </a:t>
            </a:r>
          </a:p>
          <a:p>
            <a:pPr algn="ctr"/>
            <a:r>
              <a:rPr lang="ru-RU" dirty="0" smtClean="0"/>
              <a:t>Лишайники </a:t>
            </a:r>
            <a:r>
              <a:rPr lang="ru-RU" dirty="0"/>
              <a:t>— в узких расщелинах. </a:t>
            </a:r>
            <a:endParaRPr lang="ru-RU" dirty="0" smtClean="0"/>
          </a:p>
          <a:p>
            <a:pPr algn="ctr"/>
            <a:r>
              <a:rPr lang="ru-RU" dirty="0" smtClean="0"/>
              <a:t>Лишь </a:t>
            </a:r>
            <a:r>
              <a:rPr lang="ru-RU" dirty="0"/>
              <a:t>в западной Антарктиде встречаются мхи.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3" y="2353282"/>
            <a:ext cx="4676262" cy="310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662" y="2353282"/>
            <a:ext cx="4674096" cy="311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5093664"/>
            <a:ext cx="2872197" cy="369332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Луговик </a:t>
            </a:r>
            <a:r>
              <a:rPr lang="ru-RU" dirty="0" smtClean="0">
                <a:solidFill>
                  <a:schemeClr val="bg1"/>
                </a:solidFill>
              </a:rPr>
              <a:t> антарктический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84168" y="5097877"/>
            <a:ext cx="1952394" cy="369332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Колобантус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кито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974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1480"/>
            <a:ext cx="9144000" cy="683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39" y="6453336"/>
            <a:ext cx="23590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916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14" y="-1886"/>
            <a:ext cx="5146329" cy="343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61" y="3381068"/>
            <a:ext cx="4950921" cy="338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8730" y="3991021"/>
            <a:ext cx="370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Пингвин Адели </a:t>
            </a:r>
            <a:r>
              <a:rPr lang="ru-RU" sz="2000" dirty="0"/>
              <a:t>- один из самых распространённых видов пингвинов. Назван французским исследователем </a:t>
            </a:r>
            <a:r>
              <a:rPr lang="ru-RU" sz="2000" dirty="0" err="1"/>
              <a:t>Дюмоном-Дюрвилем</a:t>
            </a:r>
            <a:r>
              <a:rPr lang="ru-RU" sz="2000" dirty="0"/>
              <a:t> в честь своей жены Адели.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07915" y="-48875"/>
            <a:ext cx="395841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Самые многочисленные обитатели побережья Антарктиды — это пингвины. Настоящими аборигенами Антарктиды можно назвать </a:t>
            </a:r>
            <a:r>
              <a:rPr lang="ru-RU" sz="2000" b="1" dirty="0"/>
              <a:t>императорских пингвинов</a:t>
            </a:r>
            <a:r>
              <a:rPr lang="ru-RU" sz="2000" dirty="0"/>
              <a:t>. Среди своих сородичей они самые высокие и крупные — до 120 см. Название они получили за свой царственный вид и окраску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68096" y="6394688"/>
            <a:ext cx="195919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Пингвин Адели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8730" y="3011737"/>
            <a:ext cx="305122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Императорский пингвин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797008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"/>
            <a:ext cx="9151632" cy="685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6632"/>
            <a:ext cx="7632848" cy="830997"/>
          </a:xfrm>
          <a:prstGeom prst="rect">
            <a:avLst/>
          </a:prstGeom>
          <a:solidFill>
            <a:schemeClr val="accent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800" b="1" dirty="0" smtClean="0"/>
              <a:t>Население Антарктиды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268760"/>
            <a:ext cx="7992888" cy="4585871"/>
          </a:xfrm>
          <a:prstGeom prst="rect">
            <a:avLst/>
          </a:prstGeom>
          <a:solidFill>
            <a:schemeClr val="accent1">
              <a:alpha val="88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Суровый </a:t>
            </a:r>
            <a:r>
              <a:rPr lang="ru-RU" sz="2000" dirty="0">
                <a:solidFill>
                  <a:schemeClr val="bg1"/>
                </a:solidFill>
              </a:rPr>
              <a:t>климат Антарктиды препятствует её заселению. 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just"/>
            <a:endParaRPr lang="ru-RU" sz="2000" dirty="0">
              <a:solidFill>
                <a:schemeClr val="bg1"/>
              </a:solidFill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</a:rPr>
              <a:t>В XIX веке на Антарктическом полуострове и прилегающих островах существовало несколько китобойных баз. Впоследствии все они были заброшены.</a:t>
            </a:r>
          </a:p>
          <a:p>
            <a:pPr algn="just"/>
            <a:endParaRPr lang="ru-RU" sz="2000" dirty="0" smtClean="0">
              <a:solidFill>
                <a:schemeClr val="bg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В </a:t>
            </a:r>
            <a:r>
              <a:rPr lang="ru-RU" sz="2000" dirty="0">
                <a:solidFill>
                  <a:schemeClr val="bg1"/>
                </a:solidFill>
              </a:rPr>
              <a:t>настоящее время в Антарктиде нет постоянного населения, здесь расположены несколько десятков научных станций на </a:t>
            </a:r>
            <a:r>
              <a:rPr lang="ru-RU" sz="2000" dirty="0" smtClean="0">
                <a:solidFill>
                  <a:schemeClr val="bg1"/>
                </a:solidFill>
              </a:rPr>
              <a:t>которых, </a:t>
            </a:r>
            <a:r>
              <a:rPr lang="ru-RU" sz="2000" dirty="0">
                <a:solidFill>
                  <a:schemeClr val="bg1"/>
                </a:solidFill>
              </a:rPr>
              <a:t>в зависимости от </a:t>
            </a:r>
            <a:r>
              <a:rPr lang="ru-RU" sz="2000" dirty="0" smtClean="0">
                <a:solidFill>
                  <a:schemeClr val="bg1"/>
                </a:solidFill>
              </a:rPr>
              <a:t>сезона, </a:t>
            </a:r>
            <a:r>
              <a:rPr lang="ru-RU" sz="2000" dirty="0">
                <a:solidFill>
                  <a:schemeClr val="bg1"/>
                </a:solidFill>
              </a:rPr>
              <a:t>живёт от 4000 человек </a:t>
            </a:r>
            <a:r>
              <a:rPr lang="ru-RU" sz="2000" dirty="0" smtClean="0">
                <a:solidFill>
                  <a:schemeClr val="bg1"/>
                </a:solidFill>
              </a:rPr>
              <a:t>летом </a:t>
            </a:r>
            <a:r>
              <a:rPr lang="ru-RU" sz="2000" dirty="0">
                <a:solidFill>
                  <a:schemeClr val="bg1"/>
                </a:solidFill>
              </a:rPr>
              <a:t>и около 1000 </a:t>
            </a:r>
            <a:r>
              <a:rPr lang="ru-RU" sz="2000" dirty="0" smtClean="0">
                <a:solidFill>
                  <a:schemeClr val="bg1"/>
                </a:solidFill>
              </a:rPr>
              <a:t>зимой. </a:t>
            </a:r>
            <a:endParaRPr lang="ru-RU" sz="2000" dirty="0">
              <a:solidFill>
                <a:schemeClr val="bg1"/>
              </a:solidFill>
            </a:endParaRPr>
          </a:p>
          <a:p>
            <a:pPr algn="just"/>
            <a:endParaRPr lang="ru-RU" sz="2000" dirty="0">
              <a:solidFill>
                <a:schemeClr val="bg1"/>
              </a:solidFill>
            </a:endParaRPr>
          </a:p>
          <a:p>
            <a:pPr algn="just"/>
            <a:endParaRPr lang="ru-RU" dirty="0" smtClean="0">
              <a:solidFill>
                <a:schemeClr val="bg1"/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249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4098" name="Picture 2" descr="http://www.pcwalls.ru/repository/nature/www.pcwalls.ru_98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"/>
          <a:stretch/>
        </p:blipFill>
        <p:spPr bwMode="auto">
          <a:xfrm flipH="1">
            <a:off x="-18190" y="0"/>
            <a:ext cx="9188807" cy="686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06" t="-3568" r="70" b="48"/>
          <a:stretch/>
        </p:blipFill>
        <p:spPr bwMode="auto">
          <a:xfrm>
            <a:off x="4860031" y="485775"/>
            <a:ext cx="4101497" cy="5896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764704"/>
            <a:ext cx="4104456" cy="4154984"/>
          </a:xfrm>
          <a:prstGeom prst="rect">
            <a:avLst/>
          </a:prstGeom>
          <a:solidFill>
            <a:schemeClr val="accent1">
              <a:alpha val="71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В 1978 г. на аргентинской станции Эсперанса родился </a:t>
            </a:r>
            <a:r>
              <a:rPr lang="ru-RU" sz="2400" dirty="0" smtClean="0"/>
              <a:t>Эмилио </a:t>
            </a:r>
            <a:r>
              <a:rPr lang="ru-RU" sz="2400" dirty="0"/>
              <a:t>Маркос </a:t>
            </a:r>
            <a:r>
              <a:rPr lang="ru-RU" sz="2400" dirty="0" err="1"/>
              <a:t>Палма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/>
              <a:t>Он занесён в Книгу рекордов Гиннесса как первый человек в истории, который родился на континенте </a:t>
            </a:r>
            <a:r>
              <a:rPr lang="ru-RU" sz="2400" dirty="0" smtClean="0"/>
              <a:t>Антарктида.</a:t>
            </a:r>
            <a:endParaRPr lang="ru-RU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15616" y="476672"/>
            <a:ext cx="6670416" cy="830997"/>
          </a:xfrm>
          <a:prstGeom prst="rect">
            <a:avLst/>
          </a:prstGeom>
          <a:solidFill>
            <a:schemeClr val="accent4">
              <a:alpha val="4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/>
              <a:t>Спасибо за внимание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756" y="645333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Amaya. http://pptgeo.3dn.ru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146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40372" y="2924944"/>
            <a:ext cx="4752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  <a:p>
            <a:pPr algn="just"/>
            <a:r>
              <a:rPr lang="ru-RU" sz="3200" dirty="0" smtClean="0"/>
              <a:t> Центр </a:t>
            </a:r>
            <a:r>
              <a:rPr lang="ru-RU" sz="3200" dirty="0"/>
              <a:t>Антарктиды примерно совпадает с южным географическим полюсом</a:t>
            </a:r>
            <a:r>
              <a:rPr lang="ru-RU" sz="3200" dirty="0" smtClean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3554532" cy="355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126876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/>
              <a:t>Антаркти́да</a:t>
            </a:r>
            <a:r>
              <a:rPr lang="ru-RU" sz="3600" dirty="0"/>
              <a:t>— материк, расположенный на самом юге Земли.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8640"/>
            <a:ext cx="8352928" cy="83099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/>
              <a:t>Географическое положение</a:t>
            </a:r>
          </a:p>
        </p:txBody>
      </p:sp>
    </p:spTree>
    <p:extLst>
      <p:ext uri="{BB962C8B-B14F-4D97-AF65-F5344CB8AC3E}">
        <p14:creationId xmlns:p14="http://schemas.microsoft.com/office/powerpoint/2010/main" val="12770302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3447" y="2708920"/>
            <a:ext cx="3594457" cy="4031873"/>
          </a:xfrm>
          <a:prstGeom prst="rect">
            <a:avLst/>
          </a:prstGeom>
          <a:solidFill>
            <a:srgbClr val="0070C0">
              <a:alpha val="33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Антарктидой называют также часть света, состоящую из материка Антарктиды и прилегающих островов.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232" y="1016106"/>
            <a:ext cx="5889768" cy="588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38944"/>
            <a:ext cx="8784976" cy="1754326"/>
          </a:xfrm>
          <a:prstGeom prst="rect">
            <a:avLst/>
          </a:prstGeom>
          <a:solidFill>
            <a:schemeClr val="accent1">
              <a:alpha val="66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dirty="0"/>
              <a:t>Площадь </a:t>
            </a:r>
            <a:r>
              <a:rPr lang="ru-RU" sz="3600" dirty="0" smtClean="0"/>
              <a:t>Антарктиды  </a:t>
            </a:r>
            <a:r>
              <a:rPr lang="ru-RU" sz="3600" b="1" dirty="0"/>
              <a:t>14 107 000 км² </a:t>
            </a:r>
            <a:r>
              <a:rPr lang="ru-RU" sz="3600" dirty="0"/>
              <a:t>(из них шельфовые ледники — 930 000 км², острова — 75 500 км²)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92088"/>
          </a:xfrm>
          <a:solidFill>
            <a:schemeClr val="accent2">
              <a:alpha val="53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   Географическое </a:t>
            </a:r>
            <a:r>
              <a:rPr lang="ru-RU" b="1" dirty="0"/>
              <a:t>деление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  <a:solidFill>
            <a:schemeClr val="lt1">
              <a:alpha val="54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Территория Антарктиды делится на географические площади и </a:t>
            </a:r>
            <a:r>
              <a:rPr lang="ru-RU" dirty="0" smtClean="0"/>
              <a:t>области.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Область </a:t>
            </a:r>
            <a:r>
              <a:rPr lang="ru-RU" dirty="0"/>
              <a:t>исследуемая и названная в честь открывателя (или других лиц) называется «земля».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Официальный </a:t>
            </a:r>
            <a:r>
              <a:rPr lang="ru-RU" dirty="0"/>
              <a:t>список земель Антарктиды:</a:t>
            </a:r>
          </a:p>
          <a:p>
            <a:endParaRPr lang="ru-RU" dirty="0"/>
          </a:p>
          <a:p>
            <a:r>
              <a:rPr lang="ru-RU" dirty="0"/>
              <a:t>    </a:t>
            </a:r>
            <a:r>
              <a:rPr lang="ru-RU" sz="2900" b="1" dirty="0"/>
              <a:t>Земля Королевы Мод</a:t>
            </a:r>
          </a:p>
          <a:p>
            <a:r>
              <a:rPr lang="ru-RU" sz="2900" b="1" dirty="0"/>
              <a:t>    Земля Уилкса</a:t>
            </a:r>
          </a:p>
          <a:p>
            <a:r>
              <a:rPr lang="ru-RU" sz="2900" b="1" dirty="0"/>
              <a:t>    Земля Виктории</a:t>
            </a:r>
          </a:p>
          <a:p>
            <a:r>
              <a:rPr lang="ru-RU" sz="2900" b="1" dirty="0"/>
              <a:t>    Земля Мэри </a:t>
            </a:r>
            <a:r>
              <a:rPr lang="ru-RU" sz="2900" b="1" dirty="0" err="1"/>
              <a:t>Бэрд</a:t>
            </a:r>
            <a:endParaRPr lang="ru-RU" sz="2900" b="1" dirty="0"/>
          </a:p>
          <a:p>
            <a:r>
              <a:rPr lang="ru-RU" sz="2900" b="1" dirty="0"/>
              <a:t>    Земля </a:t>
            </a:r>
            <a:r>
              <a:rPr lang="ru-RU" sz="2900" b="1" dirty="0" err="1"/>
              <a:t>Элсуорта</a:t>
            </a:r>
            <a:endParaRPr lang="ru-RU" sz="2900" b="1" dirty="0"/>
          </a:p>
          <a:p>
            <a:r>
              <a:rPr lang="ru-RU" sz="2900" b="1" dirty="0"/>
              <a:t>    Земля </a:t>
            </a:r>
            <a:r>
              <a:rPr lang="ru-RU" sz="2900" b="1" dirty="0" err="1"/>
              <a:t>Котса</a:t>
            </a:r>
            <a:endParaRPr lang="ru-RU" sz="2900" b="1" dirty="0"/>
          </a:p>
          <a:p>
            <a:r>
              <a:rPr lang="ru-RU" sz="2900" b="1" dirty="0"/>
              <a:t>    Земля </a:t>
            </a:r>
            <a:r>
              <a:rPr lang="ru-RU" sz="2900" b="1" dirty="0" err="1"/>
              <a:t>Эндерби</a:t>
            </a:r>
            <a:endParaRPr lang="ru-RU" sz="2900" b="1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Крайней северной точкой континента является мыс </a:t>
            </a:r>
            <a:r>
              <a:rPr lang="ru-RU" dirty="0" err="1"/>
              <a:t>Прайм-Хед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6545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-35719" y="0"/>
            <a:ext cx="9144000" cy="220486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Массив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Винсон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— самые высокие горы Антарктиды. Расположены в 1200 км от Южного полюса и являются частью гор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Элсуорт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Длина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массива — 21 километр, 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ширина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— 13 километров.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11574"/>
            <a:ext cx="4069804" cy="406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83302"/>
            <a:ext cx="4497317" cy="3726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Равнобедренный треугольник 5"/>
          <p:cNvSpPr/>
          <p:nvPr/>
        </p:nvSpPr>
        <p:spPr>
          <a:xfrm>
            <a:off x="1585695" y="4491184"/>
            <a:ext cx="45719" cy="45719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1414" y="4392587"/>
            <a:ext cx="1447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solidFill>
                  <a:schemeClr val="bg1"/>
                </a:solidFill>
              </a:rPr>
              <a:t>Массив </a:t>
            </a:r>
            <a:r>
              <a:rPr lang="ru-RU" sz="1400" i="1" dirty="0" err="1" smtClean="0">
                <a:solidFill>
                  <a:schemeClr val="bg1"/>
                </a:solidFill>
              </a:rPr>
              <a:t>Винсон</a:t>
            </a:r>
            <a:endParaRPr lang="ru-RU" sz="1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47864" y="27425"/>
            <a:ext cx="5616624" cy="20928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accent3">
                  <a:lumMod val="20000"/>
                  <a:lumOff val="80000"/>
                </a:schemeClr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/>
                <a:cs typeface="Times New Roman"/>
              </a:rPr>
              <a:t>Антарктический </a:t>
            </a:r>
            <a:r>
              <a:rPr lang="ru-RU" sz="2800" b="1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/>
                <a:cs typeface="Times New Roman"/>
              </a:rPr>
              <a:t>полуо́стров</a:t>
            </a:r>
            <a:r>
              <a: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/>
                <a:cs typeface="Times New Roman"/>
              </a:rPr>
              <a:t> — </a:t>
            </a:r>
            <a:r>
              <a:rPr lang="ru-RU" sz="2800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/>
                <a:cs typeface="Times New Roman"/>
              </a:rPr>
              <a:t>самая северная часть материка Антарктиды. Простирается примерно на 1300 км в длину.</a:t>
            </a:r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20306"/>
            <a:ext cx="9051454" cy="473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1" y="0"/>
            <a:ext cx="317423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64807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5300" dirty="0" smtClean="0">
                <a:solidFill>
                  <a:schemeClr val="tx1"/>
                </a:solidFill>
              </a:rPr>
              <a:t>История открытия Антарктиды</a:t>
            </a:r>
            <a:endParaRPr lang="ru-RU" sz="53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32040" y="1268760"/>
            <a:ext cx="3888432" cy="352839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В 1772-75  Джеймс Кук во второй экспедиции, посвященной поискам южного материка, первым из мореплавателей пересек Южный полярный круг, однако материка он не обнаружил и заявил, что его вообще найти невозможно из-за льдов, делающих землю недоступной.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7172" name="Picture 4" descr="File:Captainjamescookportra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41340"/>
            <a:ext cx="4572000" cy="570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60032" y="5373216"/>
            <a:ext cx="4306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Авторитет Дж. Кука был настолько велик, что долгие годы никто не решался оспаривать его выводы</a:t>
            </a:r>
          </a:p>
        </p:txBody>
      </p:sp>
    </p:spTree>
    <p:extLst>
      <p:ext uri="{BB962C8B-B14F-4D97-AF65-F5344CB8AC3E}">
        <p14:creationId xmlns:p14="http://schemas.microsoft.com/office/powerpoint/2010/main" val="23898443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17"/>
            <a:ext cx="5202220" cy="313371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" name="Прямоугольник 4"/>
          <p:cNvSpPr/>
          <p:nvPr/>
        </p:nvSpPr>
        <p:spPr>
          <a:xfrm>
            <a:off x="323528" y="3717032"/>
            <a:ext cx="43107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Они </a:t>
            </a:r>
            <a:r>
              <a:rPr lang="ru-RU" sz="2000" dirty="0"/>
              <a:t>на шлюпах "Восток" и "Мирный" подошли к ней в районе современного шельфового ледника Беллинсгаузена. </a:t>
            </a:r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Ранее </a:t>
            </a:r>
            <a:r>
              <a:rPr lang="ru-RU" sz="2000" dirty="0"/>
              <a:t>существование шестого материка не было подтверждено, и на картах его часто объединяли с Южной Америкой и Австралией.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291" y="3143434"/>
            <a:ext cx="4368568" cy="371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436096" y="9717"/>
            <a:ext cx="3456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Антарктида была открыта 16 (28 января) 1820 года русской экспедицией под руководством </a:t>
            </a:r>
            <a:r>
              <a:rPr lang="ru-RU" sz="2400" dirty="0" err="1"/>
              <a:t>Фаддея</a:t>
            </a:r>
            <a:r>
              <a:rPr lang="ru-RU" sz="2400" dirty="0"/>
              <a:t> Беллинсгаузена и Михаила Лазарева.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3143435"/>
            <a:ext cx="20521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Михаил Лазарев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143435"/>
            <a:ext cx="2760243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err="1" smtClean="0"/>
              <a:t>Фаддей</a:t>
            </a:r>
            <a:r>
              <a:rPr lang="ru-RU" b="1" dirty="0" smtClean="0"/>
              <a:t> Беллинсгаузен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70411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://900igr.net/data/priroda/Antarktida.files/0002-002-Antarkti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41" y="-61530"/>
            <a:ext cx="9166541" cy="691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A9BF-DAB9-4D67-A781-ECAC204E7DB7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8629"/>
            <a:ext cx="2988332" cy="4195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2" y="2529778"/>
            <a:ext cx="5604224" cy="3693319"/>
          </a:xfrm>
          <a:prstGeom prst="rect">
            <a:avLst/>
          </a:prstGeom>
          <a:solidFill>
            <a:schemeClr val="accent1">
              <a:lumMod val="75000"/>
              <a:alpha val="53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sz="3600" dirty="0"/>
              <a:t>14 декабря 1911 г. норвежская экспедиция, под началом </a:t>
            </a:r>
            <a:r>
              <a:rPr lang="ru-RU" sz="3600" dirty="0" err="1"/>
              <a:t>Руаля</a:t>
            </a:r>
            <a:r>
              <a:rPr lang="ru-RU" sz="3600" dirty="0"/>
              <a:t> Амундсена, впервые достигла Южного полюса.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9194" y="20186"/>
            <a:ext cx="8163069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800" dirty="0"/>
              <a:t>Покорение Южного полюса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6025" y="1170760"/>
            <a:ext cx="4784056" cy="923330"/>
          </a:xfrm>
          <a:prstGeom prst="rect">
            <a:avLst/>
          </a:prstGeom>
          <a:solidFill>
            <a:schemeClr val="lt1">
              <a:alpha val="64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Руаль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Энгельбрегт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Гравнинг</a:t>
            </a:r>
            <a:r>
              <a:rPr lang="ru-RU" dirty="0">
                <a:solidFill>
                  <a:schemeClr val="bg1"/>
                </a:solidFill>
              </a:rPr>
              <a:t> Амундсен (16 июля 1872 — 18 июня 1928) — норвежский полярный путешественник и рекордсмен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азовая">
      <a:dk1>
        <a:sysClr val="windowText" lastClr="000000"/>
      </a:dk1>
      <a:lt1>
        <a:sysClr val="window" lastClr="FFFE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759</TotalTime>
  <Words>729</Words>
  <Application>Microsoft Office PowerPoint</Application>
  <PresentationFormat>Экран (4:3)</PresentationFormat>
  <Paragraphs>104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Презентация PowerPoint</vt:lpstr>
      <vt:lpstr>Презентация PowerPoint</vt:lpstr>
      <vt:lpstr>Презентация PowerPoint</vt:lpstr>
      <vt:lpstr>    Географическое деление</vt:lpstr>
      <vt:lpstr>Презентация PowerPoint</vt:lpstr>
      <vt:lpstr>Презентация PowerPoint</vt:lpstr>
      <vt:lpstr>История открытия Антарктиды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Антарктида</dc:title>
  <dc:creator>Amaya</dc:creator>
  <dc:description>http://pptgeo.3dn.ru - Презентации и шаблоны PowerPont по географии и экологии</dc:description>
  <cp:lastModifiedBy>User</cp:lastModifiedBy>
  <cp:revision>86</cp:revision>
  <dcterms:created xsi:type="dcterms:W3CDTF">2009-02-08T11:02:12Z</dcterms:created>
  <dcterms:modified xsi:type="dcterms:W3CDTF">2013-02-22T07:47:52Z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1900859</vt:lpwstr>
  </property>
  <property fmtid="{D5CDD505-2E9C-101B-9397-08002B2CF9AE}" pid="3" name="NXPowerLiteSettings">
    <vt:lpwstr>F8000400038000</vt:lpwstr>
  </property>
  <property fmtid="{D5CDD505-2E9C-101B-9397-08002B2CF9AE}" pid="4" name="NXPowerLiteVersion">
    <vt:lpwstr>D4.3.1</vt:lpwstr>
  </property>
</Properties>
</file>